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651D3A-CD47-4876-8FE8-1FEA847998B0}">
  <a:tblStyle styleId="{AE651D3A-CD47-4876-8FE8-1FEA847998B0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EE8"/>
          </a:solidFill>
        </a:fill>
      </a:tcStyle>
    </a:wholeTbl>
    <a:band1H>
      <a:tcTxStyle/>
      <a:tcStyle>
        <a:fill>
          <a:solidFill>
            <a:srgbClr val="D0DBCD"/>
          </a:solidFill>
        </a:fill>
      </a:tcStyle>
    </a:band1H>
    <a:band2H>
      <a:tcTxStyle/>
    </a:band2H>
    <a:band1V>
      <a:tcTxStyle/>
      <a:tcStyle>
        <a:fill>
          <a:solidFill>
            <a:srgbClr val="D0DBCD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07T20:15:56.337">
    <p:pos x="6000" y="0"/>
    <p:text>-Giuglaris - Michael, Aurelien (Stud. DKE)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6cbb2c88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6cbb2c88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f6cbb2c88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6cbb2c888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6cbb2c888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f6cbb2c888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6cbb2c888_7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6cbb2c888_7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f6cbb2c888_7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" name="Google Shape;27;p2"/>
          <p:cNvSpPr txBox="1"/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b="0" sz="680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1" type="ftr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sz="32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6" name="Google Shape;46;p4"/>
          <p:cNvSpPr txBox="1"/>
          <p:nvPr>
            <p:ph idx="2" type="body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>
            <p:ph idx="2" type="pic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1" type="ftr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body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6"/>
          <p:cNvSpPr txBox="1"/>
          <p:nvPr>
            <p:ph idx="2" type="body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63" name="Google Shape;63;p6"/>
          <p:cNvSpPr txBox="1"/>
          <p:nvPr>
            <p:ph idx="3" type="body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6"/>
          <p:cNvSpPr txBox="1"/>
          <p:nvPr>
            <p:ph idx="4" type="body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65" name="Google Shape;65;p6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body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71" name="Google Shape;71;p7"/>
          <p:cNvSpPr txBox="1"/>
          <p:nvPr>
            <p:ph idx="2" type="body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1" name="Google Shape;81;p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" name="Google Shape;84;p8"/>
          <p:cNvSpPr txBox="1"/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b="0"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" type="subTitle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8"/>
          <p:cNvSpPr txBox="1"/>
          <p:nvPr>
            <p:ph idx="10" type="dt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1" type="ftr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 txBox="1"/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" name="Google Shape;101;p1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2" name="Google Shape;102;p1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1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0" type="dt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11" type="ftr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6.jp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22.jp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80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9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122" name="Google Shape;1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36484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 txBox="1"/>
          <p:nvPr>
            <p:ph type="ctrTitle"/>
          </p:nvPr>
        </p:nvSpPr>
        <p:spPr>
          <a:xfrm>
            <a:off x="6033792" y="2046558"/>
            <a:ext cx="4775075" cy="1630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fr-FR" sz="4400">
                <a:solidFill>
                  <a:schemeClr val="lt1"/>
                </a:solidFill>
              </a:rPr>
              <a:t>GROUP 11</a:t>
            </a:r>
            <a:endParaRPr/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6033793" y="3995988"/>
            <a:ext cx="4775075" cy="793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lt1"/>
                </a:solidFill>
              </a:rPr>
              <a:t>Project 1-1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2"/>
                </a:solidFill>
              </a:rPr>
              <a:t>Pen</a:t>
            </a:r>
            <a:r>
              <a:rPr lang="fr-FR">
                <a:solidFill>
                  <a:srgbClr val="FFFF00"/>
                </a:solidFill>
              </a:rPr>
              <a:t>tom</a:t>
            </a:r>
            <a:r>
              <a:rPr lang="fr-FR">
                <a:solidFill>
                  <a:srgbClr val="00B0F0"/>
                </a:solidFill>
              </a:rPr>
              <a:t>inoes</a:t>
            </a:r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7806764" y="3096147"/>
            <a:ext cx="2840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Aurelien</a:t>
            </a:r>
            <a:endParaRPr/>
          </a:p>
        </p:txBody>
      </p:sp>
      <p:sp>
        <p:nvSpPr>
          <p:cNvPr id="128" name="Google Shape;128;p13"/>
          <p:cNvSpPr txBox="1"/>
          <p:nvPr/>
        </p:nvSpPr>
        <p:spPr>
          <a:xfrm>
            <a:off x="8907595" y="3096148"/>
            <a:ext cx="1740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Sonya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8920670" y="2131294"/>
            <a:ext cx="14265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6962332" y="3096147"/>
            <a:ext cx="11069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Rafael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6962332" y="2120487"/>
            <a:ext cx="9055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7688061" y="2120488"/>
            <a:ext cx="1260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Florentine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Pruning Algorithm 1 : check one empty square</a:t>
            </a:r>
            <a:endParaRPr/>
          </a:p>
        </p:txBody>
      </p:sp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1069848" y="2074334"/>
            <a:ext cx="4663500" cy="64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Goal of this pruning algorithm</a:t>
            </a:r>
            <a:endParaRPr/>
          </a:p>
        </p:txBody>
      </p:sp>
      <p:sp>
        <p:nvSpPr>
          <p:cNvPr id="220" name="Google Shape;220;p22"/>
          <p:cNvSpPr txBox="1"/>
          <p:nvPr>
            <p:ph idx="2" type="body"/>
          </p:nvPr>
        </p:nvSpPr>
        <p:spPr>
          <a:xfrm>
            <a:off x="1069848" y="2792472"/>
            <a:ext cx="4663500" cy="316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fr-FR"/>
              <a:t>Stop trying to find a solution in a branch where there is one empty square surrounded by non-empty cells</a:t>
            </a:r>
            <a:endParaRPr/>
          </a:p>
        </p:txBody>
      </p:sp>
      <p:sp>
        <p:nvSpPr>
          <p:cNvPr id="221" name="Google Shape;221;p22"/>
          <p:cNvSpPr txBox="1"/>
          <p:nvPr>
            <p:ph idx="3" type="body"/>
          </p:nvPr>
        </p:nvSpPr>
        <p:spPr>
          <a:xfrm>
            <a:off x="6458712" y="2074334"/>
            <a:ext cx="4663500" cy="64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Algorithm</a:t>
            </a:r>
            <a:endParaRPr/>
          </a:p>
        </p:txBody>
      </p:sp>
      <p:sp>
        <p:nvSpPr>
          <p:cNvPr id="222" name="Google Shape;222;p22"/>
          <p:cNvSpPr txBox="1"/>
          <p:nvPr>
            <p:ph idx="4" type="body"/>
          </p:nvPr>
        </p:nvSpPr>
        <p:spPr>
          <a:xfrm>
            <a:off x="6458712" y="2792471"/>
            <a:ext cx="4663500" cy="31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loop through field searching for empty spaces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check if the boxes next to it are empty ( x+1, x-1, y+1, y-1)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remember all the edge cases and make exceptions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963" y="3894950"/>
            <a:ext cx="47910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1066800" y="642594"/>
            <a:ext cx="1060323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Effiency improvement: Save.java File</a:t>
            </a:r>
            <a:endParaRPr/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1154756" y="201419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/>
              <a:t>Save.java : A saving program</a:t>
            </a:r>
            <a:endParaRPr/>
          </a:p>
        </p:txBody>
      </p:sp>
      <p:sp>
        <p:nvSpPr>
          <p:cNvPr id="230" name="Google Shape;230;p23"/>
          <p:cNvSpPr txBox="1"/>
          <p:nvPr>
            <p:ph idx="2" type="body"/>
          </p:nvPr>
        </p:nvSpPr>
        <p:spPr>
          <a:xfrm>
            <a:off x="1154756" y="2857786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Goal : </a:t>
            </a:r>
            <a:r>
              <a:rPr lang="fr-FR">
                <a:solidFill>
                  <a:schemeClr val="lt1"/>
                </a:solidFill>
              </a:rPr>
              <a:t>Save solutions </a:t>
            </a:r>
            <a:r>
              <a:rPr lang="fr-FR"/>
              <a:t>depending on the </a:t>
            </a:r>
            <a:r>
              <a:rPr lang="fr-FR">
                <a:solidFill>
                  <a:schemeClr val="lt1"/>
                </a:solidFill>
              </a:rPr>
              <a:t>pentominoes </a:t>
            </a:r>
            <a:r>
              <a:rPr lang="fr-FR"/>
              <a:t>to avoid searching them later if we encounter the same problem 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🡪 </a:t>
            </a:r>
            <a:r>
              <a:rPr lang="fr-FR">
                <a:solidFill>
                  <a:schemeClr val="lt1"/>
                </a:solidFill>
              </a:rPr>
              <a:t>Saves a lot of time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🡪 Trades CPU time for disk space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6482443" y="2117663"/>
            <a:ext cx="3845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proceeds to read and save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Goes through each line of the CSV file and changes the String in those lines into a list of numbers.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against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pentominoes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Pentominoes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saved with their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corresponding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solution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 one line string with a header of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Pentominoes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39965" l="0" r="0" t="39967"/>
          <a:stretch/>
        </p:blipFill>
        <p:spPr>
          <a:xfrm>
            <a:off x="966263" y="5288800"/>
            <a:ext cx="5040424" cy="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1743550" y="5172550"/>
            <a:ext cx="37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Gothic"/>
                <a:ea typeface="Century Gothic"/>
                <a:cs typeface="Century Gothic"/>
                <a:sym typeface="Century Gothic"/>
              </a:rPr>
              <a:t>Pentominoes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3157800" y="5937775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Gothic"/>
                <a:ea typeface="Century Gothic"/>
                <a:cs typeface="Century Gothic"/>
                <a:sym typeface="Century Gothic"/>
              </a:rPr>
              <a:t>Solution array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966275" y="5937775"/>
            <a:ext cx="15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Gothic"/>
                <a:ea typeface="Century Gothic"/>
                <a:cs typeface="Century Gothic"/>
                <a:sym typeface="Century Gothic"/>
              </a:rPr>
              <a:t>Number of pentominoes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594360" y="491145"/>
            <a:ext cx="9521190" cy="791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 The </a:t>
            </a:r>
            <a:r>
              <a:rPr lang="fr-FR">
                <a:solidFill>
                  <a:schemeClr val="accent2"/>
                </a:solidFill>
              </a:rPr>
              <a:t>Answer</a:t>
            </a:r>
            <a:r>
              <a:rPr lang="fr-FR"/>
              <a:t> &amp; </a:t>
            </a:r>
            <a:r>
              <a:rPr lang="fr-FR">
                <a:solidFill>
                  <a:schemeClr val="accent3"/>
                </a:solidFill>
              </a:rPr>
              <a:t>Efficiency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1" name="Google Shape;241;p24"/>
          <p:cNvSpPr txBox="1"/>
          <p:nvPr>
            <p:ph idx="3" type="body"/>
          </p:nvPr>
        </p:nvSpPr>
        <p:spPr>
          <a:xfrm>
            <a:off x="594362" y="1758890"/>
            <a:ext cx="4663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/>
              <a:t>Our Final Results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594350" y="1758900"/>
            <a:ext cx="26796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Missing solutions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Further improvements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comparing to other programs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-12739" l="0" r="-16292" t="0"/>
          <a:stretch/>
        </p:blipFill>
        <p:spPr>
          <a:xfrm>
            <a:off x="3438675" y="1758900"/>
            <a:ext cx="9696149" cy="52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497148" y="420652"/>
            <a:ext cx="9482831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380"/>
              </a:buClr>
              <a:buSzPts val="4000"/>
              <a:buFont typeface="Century Gothic"/>
              <a:buNone/>
            </a:pPr>
            <a:r>
              <a:rPr lang="fr-FR">
                <a:solidFill>
                  <a:srgbClr val="FBE380"/>
                </a:solidFill>
              </a:rPr>
              <a:t>Overview</a:t>
            </a:r>
            <a:r>
              <a:rPr lang="fr-FR"/>
              <a:t> of </a:t>
            </a:r>
            <a:r>
              <a:rPr lang="fr-FR">
                <a:solidFill>
                  <a:srgbClr val="266578"/>
                </a:solidFill>
              </a:rPr>
              <a:t>Who</a:t>
            </a:r>
            <a:r>
              <a:rPr lang="fr-FR"/>
              <a:t> did </a:t>
            </a:r>
            <a:r>
              <a:rPr lang="fr-FR">
                <a:solidFill>
                  <a:schemeClr val="accent2"/>
                </a:solidFill>
              </a:rPr>
              <a:t>What</a:t>
            </a: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004655" y="11718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{AE651D3A-CD47-4876-8FE8-1FEA847998B0}</a:tableStyleId>
              </a:tblPr>
              <a:tblGrid>
                <a:gridCol w="1672675"/>
                <a:gridCol w="1713150"/>
                <a:gridCol w="1753600"/>
                <a:gridCol w="2320175"/>
                <a:gridCol w="2135700"/>
              </a:tblGrid>
              <a:tr h="518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4"/>
                          </a:solidFill>
                        </a:rPr>
                        <a:t>Monday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Full Coding session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4"/>
                          </a:solidFill>
                        </a:rPr>
                        <a:t>Tuesday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Coding on recursion + Start of outline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4"/>
                          </a:solidFill>
                        </a:rPr>
                        <a:t>Wednesday</a:t>
                      </a:r>
                      <a:endParaRPr sz="1800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End of recursion , focus on efficiency + PPT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4"/>
                          </a:solidFill>
                        </a:rPr>
                        <a:t>Thursday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Efficiency , Understanding,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lt1"/>
                          </a:solidFill>
                        </a:rPr>
                        <a:t>Presentation +Pruning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7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Aurelien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Presentation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Presentation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(Chair)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Presentation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Explanations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2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Melis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(Secretary)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Rafael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Eden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(Chair)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Sonya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presentation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9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Florentine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(Secretary)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+ Read me File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nchor" id="250" name="Google Shape;2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72463">
            <a:off x="641941" y="621345"/>
            <a:ext cx="699662" cy="1034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t" id="251" name="Google Shape;2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1156" y="187429"/>
            <a:ext cx="1217646" cy="12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7781221" y="445165"/>
            <a:ext cx="25031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listening 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75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/>
        </p:nvSpPr>
        <p:spPr>
          <a:xfrm>
            <a:off x="1831200" y="1874400"/>
            <a:ext cx="8758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0">
                <a:solidFill>
                  <a:srgbClr val="276678"/>
                </a:solidFill>
              </a:rPr>
              <a:t>Q</a:t>
            </a:r>
            <a:r>
              <a:rPr lang="fr-FR" sz="19000">
                <a:solidFill>
                  <a:srgbClr val="57903F"/>
                </a:solidFill>
              </a:rPr>
              <a:t>&amp;</a:t>
            </a:r>
            <a:r>
              <a:rPr b="1" lang="fr-FR" sz="19000">
                <a:solidFill>
                  <a:srgbClr val="C6210E"/>
                </a:solidFill>
              </a:rPr>
              <a:t>A</a:t>
            </a:r>
            <a:endParaRPr b="1" sz="19000">
              <a:solidFill>
                <a:srgbClr val="C6210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1002450" y="2451600"/>
            <a:ext cx="10187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500">
                <a:solidFill>
                  <a:srgbClr val="3C78D8"/>
                </a:solidFill>
              </a:rPr>
              <a:t>THANK YOU</a:t>
            </a:r>
            <a:endParaRPr b="1" sz="115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458199" y="604157"/>
            <a:ext cx="3161963" cy="6204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entury Gothic"/>
              <a:buNone/>
            </a:pPr>
            <a:r>
              <a:rPr lang="fr-FR">
                <a:solidFill>
                  <a:schemeClr val="accent5"/>
                </a:solidFill>
              </a:rPr>
              <a:t>The</a:t>
            </a:r>
            <a:r>
              <a:rPr lang="fr-FR"/>
              <a:t> </a:t>
            </a:r>
            <a:r>
              <a:rPr lang="fr-FR">
                <a:solidFill>
                  <a:schemeClr val="accent2"/>
                </a:solidFill>
              </a:rPr>
              <a:t>Prob</a:t>
            </a:r>
            <a:r>
              <a:rPr lang="fr-FR">
                <a:solidFill>
                  <a:schemeClr val="accent4"/>
                </a:solidFill>
              </a:rPr>
              <a:t>lem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descr="Diagram&#10;&#10;Description automatically generated" id="138" name="Google Shape;13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43" y="379519"/>
            <a:ext cx="7726337" cy="6098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39" name="Google Shape;139;p14"/>
          <p:cNvSpPr txBox="1"/>
          <p:nvPr>
            <p:ph idx="2" type="body"/>
          </p:nvPr>
        </p:nvSpPr>
        <p:spPr>
          <a:xfrm>
            <a:off x="8458198" y="1389743"/>
            <a:ext cx="3161963" cy="1424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Can a </a:t>
            </a:r>
            <a:r>
              <a:rPr b="1" lang="fr-FR"/>
              <a:t>given</a:t>
            </a:r>
            <a:r>
              <a:rPr lang="fr-FR"/>
              <a:t> set of pentominoes cover a rectangle grid </a:t>
            </a:r>
            <a:r>
              <a:rPr lang="fr-FR"/>
              <a:t> </a:t>
            </a:r>
            <a:r>
              <a:rPr lang="fr-FR"/>
              <a:t>of a </a:t>
            </a:r>
            <a:r>
              <a:rPr b="1" lang="fr-FR"/>
              <a:t>given</a:t>
            </a:r>
            <a:r>
              <a:rPr lang="fr-FR"/>
              <a:t> size 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8494464" y="2844224"/>
            <a:ext cx="30894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Its</a:t>
            </a: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3200">
                <a:solidFill>
                  <a:srgbClr val="416C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</a:t>
            </a:r>
            <a:r>
              <a:rPr lang="fr-FR" sz="3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ations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8267973" y="3459000"/>
            <a:ext cx="308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it possible to use «recursion»?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there is, which is the most efficient?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46" name="Google Shape;1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29" y="388398"/>
            <a:ext cx="7696201" cy="608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type="title"/>
          </p:nvPr>
        </p:nvSpPr>
        <p:spPr>
          <a:xfrm>
            <a:off x="8477250" y="603504"/>
            <a:ext cx="3144774" cy="645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entury Gothic"/>
              <a:buNone/>
            </a:pPr>
            <a:r>
              <a:rPr lang="fr-FR">
                <a:solidFill>
                  <a:schemeClr val="accent5"/>
                </a:solidFill>
              </a:rPr>
              <a:t>The</a:t>
            </a:r>
            <a:r>
              <a:rPr lang="fr-FR"/>
              <a:t> </a:t>
            </a:r>
            <a:r>
              <a:rPr lang="fr-FR">
                <a:solidFill>
                  <a:schemeClr val="accent2"/>
                </a:solidFill>
              </a:rPr>
              <a:t>Solu</a:t>
            </a:r>
            <a:r>
              <a:rPr lang="fr-FR">
                <a:solidFill>
                  <a:schemeClr val="accent4"/>
                </a:solidFill>
              </a:rPr>
              <a:t>tion</a:t>
            </a:r>
            <a:r>
              <a:rPr lang="fr-FR"/>
              <a:t>(s)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477250" y="1338146"/>
            <a:ext cx="3144774" cy="487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Opening 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-RoadMap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Development: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entury Gothic"/>
              <a:buChar char="-"/>
            </a:pPr>
            <a:r>
              <a:rPr lang="fr-FR"/>
              <a:t>Our Discovery 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entury Gothic"/>
              <a:buChar char="-"/>
            </a:pPr>
            <a:r>
              <a:rPr lang="fr-FR"/>
              <a:t>Additional functions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-Recursive algorithm 1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-Basic search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-Recursive algorithm 2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-Recursive algorithm 3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Closing 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-Answer &amp; Efficiency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fr-FR"/>
              <a:t>-Overview on Who did what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 title="Isometric Abstract Cub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274320"/>
            <a:ext cx="11603053" cy="626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Our Discovery : The first Functions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153885" y="1597249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>
                <a:solidFill>
                  <a:schemeClr val="accent2"/>
                </a:solidFill>
              </a:rPr>
              <a:t>Filling the missing pentominoes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6" name="Google Shape;156;p16"/>
          <p:cNvSpPr txBox="1"/>
          <p:nvPr>
            <p:ph idx="2" type="body"/>
          </p:nvPr>
        </p:nvSpPr>
        <p:spPr>
          <a:xfrm>
            <a:off x="910046" y="2216396"/>
            <a:ext cx="4579403" cy="115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b="1" lang="fr-FR"/>
              <a:t>0 : Meaning « empty space »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b="1" lang="fr-FR"/>
              <a:t>1 : Space filled by a part of the pentomino</a:t>
            </a:r>
            <a:endParaRPr/>
          </a:p>
        </p:txBody>
      </p:sp>
      <p:sp>
        <p:nvSpPr>
          <p:cNvPr id="157" name="Google Shape;157;p16"/>
          <p:cNvSpPr txBox="1"/>
          <p:nvPr>
            <p:ph idx="3" type="body"/>
          </p:nvPr>
        </p:nvSpPr>
        <p:spPr>
          <a:xfrm>
            <a:off x="1066800" y="3959625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>
                <a:solidFill>
                  <a:schemeClr val="accent2"/>
                </a:solidFill>
              </a:rPr>
              <a:t>CheckIfFilled Function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" name="Google Shape;158;p16"/>
          <p:cNvSpPr txBox="1"/>
          <p:nvPr>
            <p:ph idx="4" type="body"/>
          </p:nvPr>
        </p:nvSpPr>
        <p:spPr>
          <a:xfrm>
            <a:off x="910046" y="4653797"/>
            <a:ext cx="412263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b="1" lang="fr-FR"/>
              <a:t>Checks if the rectangle grid is filled or if there is empty space.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b="1" lang="fr-FR"/>
              <a:t>Line 141 , Search.Java</a:t>
            </a:r>
            <a:endParaRPr b="1"/>
          </a:p>
        </p:txBody>
      </p:sp>
      <p:sp>
        <p:nvSpPr>
          <p:cNvPr id="159" name="Google Shape;159;p16"/>
          <p:cNvSpPr txBox="1"/>
          <p:nvPr/>
        </p:nvSpPr>
        <p:spPr>
          <a:xfrm>
            <a:off x="5817325" y="2125980"/>
            <a:ext cx="5464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CheckifFilled function: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loop to go through the Grid horizontally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Nested For loop to go through the Grid vertically and cover it entirely.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Condition to test if there is a blank space 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field[i][j] == -1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there is : False , else : True.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title="Person Typing On Keyboar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583" y="331126"/>
            <a:ext cx="11622833" cy="619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fr-FR">
                <a:solidFill>
                  <a:schemeClr val="lt1"/>
                </a:solidFill>
              </a:rPr>
              <a:t>Our Discovery :  The Files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066800" y="1915886"/>
            <a:ext cx="5029200" cy="3936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</a:pPr>
            <a:r>
              <a:rPr b="1" lang="fr-FR" sz="1600">
                <a:solidFill>
                  <a:schemeClr val="lt1"/>
                </a:solidFill>
              </a:rPr>
              <a:t>UI.java : User Interface to represent the Grid and our pentominoes ( 2D )</a:t>
            </a:r>
            <a:endParaRPr/>
          </a:p>
          <a:p>
            <a:pPr indent="-11302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◦"/>
            </a:pPr>
            <a:r>
              <a:rPr b="1" lang="fr-FR" sz="1600">
                <a:solidFill>
                  <a:schemeClr val="lt1"/>
                </a:solidFill>
              </a:rPr>
              <a:t>PentominoBuilder  : Creation of Pentomino and its attributes ( Rotation , Flip , Size )</a:t>
            </a:r>
            <a:endParaRPr/>
          </a:p>
          <a:p>
            <a:pPr indent="-11302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◦"/>
            </a:pPr>
            <a:r>
              <a:rPr b="1" lang="fr-FR" sz="1600">
                <a:solidFill>
                  <a:schemeClr val="lt1"/>
                </a:solidFill>
              </a:rPr>
              <a:t>Search : File containing the algorithm(s) to solve the problem</a:t>
            </a:r>
            <a:endParaRPr b="1" sz="1600">
              <a:solidFill>
                <a:schemeClr val="lt1"/>
              </a:solidFill>
            </a:endParaRPr>
          </a:p>
          <a:p>
            <a:pPr indent="-11302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◦"/>
            </a:pPr>
            <a:r>
              <a:rPr b="1" lang="fr-FR" sz="1600">
                <a:solidFill>
                  <a:schemeClr val="lt1"/>
                </a:solidFill>
              </a:rPr>
              <a:t>PentominoDatabase : Extracts Data from the CSV file to use it in the code</a:t>
            </a:r>
            <a:endParaRPr/>
          </a:p>
          <a:p>
            <a:pPr indent="-11302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◦"/>
            </a:pPr>
            <a:r>
              <a:rPr b="1" lang="fr-FR" sz="1600">
                <a:solidFill>
                  <a:schemeClr val="lt1"/>
                </a:solidFill>
              </a:rPr>
              <a:t>CSV file : Represents all possible orientations (Rotation/Flip) of all pentominoes</a:t>
            </a:r>
            <a:endParaRPr b="1" sz="1600">
              <a:solidFill>
                <a:schemeClr val="lt1"/>
              </a:solidFill>
            </a:endParaRPr>
          </a:p>
          <a:p>
            <a:pPr indent="-11302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691640"/>
            <a:ext cx="4953000" cy="426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8458200" y="609600"/>
            <a:ext cx="3036163" cy="5326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fr-FR"/>
              <a:t>Following Up:</a:t>
            </a:r>
            <a:endParaRPr/>
          </a:p>
        </p:txBody>
      </p:sp>
      <p:pic>
        <p:nvPicPr>
          <p:cNvPr descr="Chart&#10;&#10;Description automatically generated" id="173" name="Google Shape;173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577" y="1828800"/>
            <a:ext cx="3401196" cy="28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2" type="body"/>
          </p:nvPr>
        </p:nvSpPr>
        <p:spPr>
          <a:xfrm>
            <a:off x="8458200" y="1357511"/>
            <a:ext cx="3099062" cy="459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/>
              <a:t>isEqual Function 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860563" y="712270"/>
            <a:ext cx="510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: X </a:t>
            </a:r>
            <a:r>
              <a:rPr lang="fr-FR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</a:t>
            </a:r>
            <a:r>
              <a:rPr lang="fr-FR" sz="3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</a:t>
            </a:r>
            <a:r>
              <a:rPr lang="fr-FR" sz="3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</a:t>
            </a:r>
            <a:endParaRPr sz="3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8387228" y="1802166"/>
            <a:ext cx="329583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Checks if two matrices (Pentominoes) are equal , if they are , it removes one of them from the CSV file to gain efficiency.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3804773" y="3023831"/>
            <a:ext cx="772357" cy="532661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hart&#10;&#10;Description automatically generated" id="178" name="Google Shape;1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130" y="1828799"/>
            <a:ext cx="3401196" cy="28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488272" y="3023831"/>
            <a:ext cx="372862" cy="616014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651247" y="4243526"/>
            <a:ext cx="949910" cy="31071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258105" y="2636668"/>
            <a:ext cx="372862" cy="1136342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775534" y="1970843"/>
            <a:ext cx="745724" cy="31071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458200" y="3429000"/>
            <a:ext cx="232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 pentomino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permutations are equal to themselves.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Additional Functions</a:t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127216" y="2120331"/>
            <a:ext cx="3966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CloneTwoDimensional :</a:t>
            </a:r>
            <a:endParaRPr/>
          </a:p>
        </p:txBody>
      </p:sp>
      <p:sp>
        <p:nvSpPr>
          <p:cNvPr id="190" name="Google Shape;190;p19"/>
          <p:cNvSpPr txBox="1"/>
          <p:nvPr>
            <p:ph idx="2" type="body"/>
          </p:nvPr>
        </p:nvSpPr>
        <p:spPr>
          <a:xfrm>
            <a:off x="6417124" y="2545626"/>
            <a:ext cx="51387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857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6857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6615186" y="2058420"/>
            <a:ext cx="26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CheckIfFits :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127216" y="2684262"/>
            <a:ext cx="450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Clones a 2D array (pentomino) 🡪 very useful in the recursive algorithm we are using.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615175" y="2545621"/>
            <a:ext cx="428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Checks if it is possible to fit a given pentomino into a given place in the field. Basic function to solve the problem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421" y="1207759"/>
            <a:ext cx="6862898" cy="456439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type="title"/>
          </p:nvPr>
        </p:nvSpPr>
        <p:spPr>
          <a:xfrm>
            <a:off x="642119" y="514809"/>
            <a:ext cx="9503229" cy="674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fr-FR">
                <a:solidFill>
                  <a:schemeClr val="dk1"/>
                </a:solidFill>
              </a:rPr>
              <a:t>Recu</a:t>
            </a:r>
            <a:r>
              <a:rPr lang="fr-FR"/>
              <a:t>rsive Algorithm 1 </a:t>
            </a:r>
            <a:endParaRPr/>
          </a:p>
        </p:txBody>
      </p:sp>
      <p:sp>
        <p:nvSpPr>
          <p:cNvPr id="200" name="Google Shape;200;p20"/>
          <p:cNvSpPr txBox="1"/>
          <p:nvPr>
            <p:ph idx="2" type="body"/>
          </p:nvPr>
        </p:nvSpPr>
        <p:spPr>
          <a:xfrm>
            <a:off x="4843941" y="1207759"/>
            <a:ext cx="6112530" cy="103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fr-FR" sz="3600"/>
              <a:t>Base case :</a:t>
            </a:r>
            <a:endParaRPr b="1"/>
          </a:p>
          <a:p>
            <a:pPr indent="-285750" lvl="0" marL="28575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Noto Sans Symbols"/>
              <a:buChar char="◦"/>
            </a:pPr>
            <a:r>
              <a:rPr lang="fr-FR" sz="3600"/>
              <a:t>I</a:t>
            </a:r>
            <a:r>
              <a:rPr lang="fr-FR" sz="3600"/>
              <a:t>f the whole field is filled, we found a solution</a:t>
            </a:r>
            <a:endParaRPr/>
          </a:p>
          <a:p>
            <a:pPr indent="-120015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4841421" y="2139043"/>
            <a:ext cx="6674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Recursive Part :</a:t>
            </a:r>
            <a:endParaRPr b="1">
              <a:solidFill>
                <a:schemeClr val="dk1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 every cell of field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2D array of every possible pentominoes and their mutations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every pentomino, check if it fits in the grid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YES: clone field and add pentomino in cloned version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a copy of an array containing all pentominoes 🡪 remove the used one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Call the method again with the cloned field and the new array of pentominoes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189" y="1189386"/>
            <a:ext cx="3431468" cy="511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530679" y="551156"/>
            <a:ext cx="9639300" cy="73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fr-FR"/>
              <a:t>Basic Search Algorithm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686889" y="1242454"/>
            <a:ext cx="4663440" cy="425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/>
              <a:t>A few facts on this algorithm :</a:t>
            </a:r>
            <a:endParaRPr/>
          </a:p>
        </p:txBody>
      </p:sp>
      <p:sp>
        <p:nvSpPr>
          <p:cNvPr id="209" name="Google Shape;209;p21"/>
          <p:cNvSpPr txBox="1"/>
          <p:nvPr>
            <p:ph idx="2" type="body"/>
          </p:nvPr>
        </p:nvSpPr>
        <p:spPr>
          <a:xfrm>
            <a:off x="621574" y="1668290"/>
            <a:ext cx="4663440" cy="1850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Very time consuming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Not a brute-force algorithm 🡪 random search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fr-FR"/>
              <a:t>Takes a field (matrix) as a parameter, its goal is to fill it</a:t>
            </a:r>
            <a:endParaRPr/>
          </a:p>
        </p:txBody>
      </p:sp>
      <p:sp>
        <p:nvSpPr>
          <p:cNvPr id="210" name="Google Shape;210;p21"/>
          <p:cNvSpPr txBox="1"/>
          <p:nvPr>
            <p:ph idx="3" type="body"/>
          </p:nvPr>
        </p:nvSpPr>
        <p:spPr>
          <a:xfrm>
            <a:off x="6450548" y="1147258"/>
            <a:ext cx="4663440" cy="521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-FR"/>
              <a:t> The algorithm : </a:t>
            </a:r>
            <a:endParaRPr/>
          </a:p>
        </p:txBody>
      </p:sp>
      <p:pic>
        <p:nvPicPr>
          <p:cNvPr descr="Text&#10;&#10;Description automatically generated" id="211" name="Google Shape;211;p2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26717" l="0" r="0" t="0"/>
          <a:stretch/>
        </p:blipFill>
        <p:spPr>
          <a:xfrm>
            <a:off x="621574" y="3518808"/>
            <a:ext cx="4663440" cy="28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6450548" y="1709112"/>
            <a:ext cx="4663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field is «emptied» :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field[i][j] = -1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pentomino chosen put in the field : 2 cases :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either it fits perfectly , either it doesn’t or there are multiple ways of putting it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either it fits perfectly , either it doesn’t or there are multiple ways of putting it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process is repeated a number of times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equal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the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length of the field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field is full , program stops or it continues to search (while loop)until it finds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